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ivvic Light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Livvic"/>
      <p:regular r:id="rId39"/>
      <p:bold r:id="rId40"/>
      <p:italic r:id="rId41"/>
      <p:boldItalic r:id="rId42"/>
    </p:embeddedFont>
    <p:embeddedFont>
      <p:font typeface="Catamaran Light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8B5AB6-AE44-452D-A491-7626BDC4FCF1}">
  <a:tblStyle styleId="{CB8B5AB6-AE44-452D-A491-7626BDC4FC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bold.fntdata"/><Relationship Id="rId20" Type="http://schemas.openxmlformats.org/officeDocument/2006/relationships/slide" Target="slides/slide15.xml"/><Relationship Id="rId42" Type="http://schemas.openxmlformats.org/officeDocument/2006/relationships/font" Target="fonts/Livvic-boldItalic.fntdata"/><Relationship Id="rId41" Type="http://schemas.openxmlformats.org/officeDocument/2006/relationships/font" Target="fonts/Livvic-italic.fntdata"/><Relationship Id="rId22" Type="http://schemas.openxmlformats.org/officeDocument/2006/relationships/slide" Target="slides/slide17.xml"/><Relationship Id="rId44" Type="http://schemas.openxmlformats.org/officeDocument/2006/relationships/font" Target="fonts/CatamaranLight-bold.fntdata"/><Relationship Id="rId21" Type="http://schemas.openxmlformats.org/officeDocument/2006/relationships/slide" Target="slides/slide16.xml"/><Relationship Id="rId43" Type="http://schemas.openxmlformats.org/officeDocument/2006/relationships/font" Target="fonts/CatamaranLight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vvic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ivvicLight-italic.fntdata"/><Relationship Id="rId10" Type="http://schemas.openxmlformats.org/officeDocument/2006/relationships/slide" Target="slides/slide5.xml"/><Relationship Id="rId32" Type="http://schemas.openxmlformats.org/officeDocument/2006/relationships/font" Target="fonts/LivvicLight-bold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34" Type="http://schemas.openxmlformats.org/officeDocument/2006/relationships/font" Target="fonts/Livvic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39" Type="http://schemas.openxmlformats.org/officeDocument/2006/relationships/font" Target="fonts/Livvic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o-on.org/en/Blog/Publications/home-energy-202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Reflects the cost of producing electricity at different times of day based on demand: on-peak, mid-peak, off-peak.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 On-peek (7am-11am, 5pm-7pm) </a:t>
            </a:r>
            <a:endParaRPr sz="1200">
              <a:solidFill>
                <a:srgbClr val="363F4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Mid-peak (11am-5pm)</a:t>
            </a:r>
            <a:endParaRPr sz="1200">
              <a:solidFill>
                <a:srgbClr val="363F4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Off-peak (7pm-7am)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Time of use Price Periods is one of the electricity companies options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Off-peak, when demand for electricity is generally lower. Ontario households use most of their electricity – nearly two thirds of it – during off-peak hours.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Mid-peak, when demand for electricity is moderate. These periods are during the daytime, but not the busiest times of day.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On-peak, when demand for electricity is generally higher. These are the busier times of day – generally when people are cooking, starting up their personal electronics and running heaters or air conditioners.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F4C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a266615f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a266615f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a266615f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a266615f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a1312eb69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a1312eb69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F4C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65e7bc0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65e7bc0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a1312eb69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a1312eb69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a1312eb69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a1312eb69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a1312eb69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a1312eb69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26262"/>
                </a:solidFill>
              </a:rPr>
              <a:t>A thermostat in the house of Sharron Anderson, 60, in Plumstead, London, Thursday, Sept. 8, 2022. (AP Photo/Alberto Pezzali)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problem, especially </a:t>
            </a:r>
            <a:r>
              <a:rPr lang="en"/>
              <a:t>mentioning</a:t>
            </a:r>
            <a:r>
              <a:rPr lang="en"/>
              <a:t> rising heating costs in the winger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e13d9a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e13d9a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Gurnham &amp; Devakos from the Financial Accountability Office of Ontario: </a:t>
            </a: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https://www.fao-on.org/en/Blog/Publications/home-energy-2021</a:t>
            </a:r>
            <a:r>
              <a:rPr lang="en">
                <a:solidFill>
                  <a:schemeClr val="dk1"/>
                </a:solidFill>
              </a:rPr>
              <a:t>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33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rgbClr val="212121"/>
                </a:solidFill>
              </a:rPr>
              <a:t>How are rates affected by a change in the seasons? </a:t>
            </a:r>
            <a:r>
              <a:rPr lang="en" sz="1200">
                <a:solidFill>
                  <a:srgbClr val="212121"/>
                </a:solidFill>
              </a:rPr>
              <a:t>Why in winter?  natural gas is a main source of heating in North America, it is usually more expensive in the winter months.</a:t>
            </a:r>
            <a:endParaRPr sz="120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a266615f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a266615f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58d5a3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58d5a3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  <a:latin typeface="Livvic Light"/>
                <a:ea typeface="Livvic Light"/>
                <a:cs typeface="Livvic Light"/>
                <a:sym typeface="Livvic Light"/>
              </a:rPr>
              <a:t>Once this is calculated, we review the information given by the user and offer suggestions on how to lower heating costs. We then provide a before and after comparison of the costs.</a:t>
            </a:r>
            <a:endParaRPr sz="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a266615f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a266615f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a266615f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a266615f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Reflects the cost of producing electricity at different times of day based on demand: on-peak, mid-peak, off-peak. 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 On-peek (7am-11am, 5pm-7pm) </a:t>
            </a:r>
            <a:endParaRPr sz="1200">
              <a:solidFill>
                <a:srgbClr val="363F4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Mid-peak (11am-5pm)</a:t>
            </a:r>
            <a:endParaRPr sz="1200">
              <a:solidFill>
                <a:srgbClr val="363F4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F4C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63F4C"/>
                </a:solidFill>
              </a:rPr>
              <a:t>Off-peak (7pm-7am)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Time of use Price Periods is one of the electricity companies options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Off-peak, when demand for electricity is generally lower. Ontario households use most of their electricity – nearly two thirds of it – during off-peak hours.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Mid-peak, when demand for electricity is moderate. These periods are during the daytime, but not the busiest times of day.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63F4C"/>
                </a:solidFill>
              </a:rPr>
              <a:t>- On-peak, when demand for electricity is generally higher. These are the busier times of day – generally when people are cooking, starting up their personal electronics and running heaters or air conditioners.</a:t>
            </a:r>
            <a:endParaRPr sz="1200">
              <a:solidFill>
                <a:srgbClr val="363F4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63F4C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4308" r="36753" t="0"/>
          <a:stretch/>
        </p:blipFill>
        <p:spPr>
          <a:xfrm>
            <a:off x="3080825" y="20625"/>
            <a:ext cx="6063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Bug Hunters: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Jasmin, Jessica, Misheel, Subin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ELLEHACKS 2024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3" name="Google Shape;123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61875"/>
            <a:ext cx="781600" cy="7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6595425" y="3202171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 Of Use Price P</a:t>
            </a:r>
            <a:r>
              <a:rPr lang="en" sz="2000"/>
              <a:t>lan</a:t>
            </a:r>
            <a:r>
              <a:rPr lang="en" sz="2000"/>
              <a:t> (TOU)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206275" y="2617775"/>
            <a:ext cx="159300" cy="195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1"/>
          <p:cNvGrpSpPr/>
          <p:nvPr/>
        </p:nvGrpSpPr>
        <p:grpSpPr>
          <a:xfrm>
            <a:off x="344531" y="2522923"/>
            <a:ext cx="5861735" cy="2147809"/>
            <a:chOff x="337038" y="152400"/>
            <a:chExt cx="8654563" cy="3072689"/>
          </a:xfrm>
        </p:grpSpPr>
        <p:pic>
          <p:nvPicPr>
            <p:cNvPr id="204" name="Google Shape;20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38" y="335575"/>
              <a:ext cx="2771775" cy="272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1213" y="152400"/>
              <a:ext cx="5730388" cy="30726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31"/>
          <p:cNvSpPr txBox="1"/>
          <p:nvPr/>
        </p:nvSpPr>
        <p:spPr>
          <a:xfrm>
            <a:off x="2133300" y="4854900"/>
            <a:ext cx="7010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(Hydro one,  n,d,)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7" name="Google Shape;207;p31"/>
          <p:cNvSpPr/>
          <p:nvPr/>
        </p:nvSpPr>
        <p:spPr>
          <a:xfrm rot="-5400000">
            <a:off x="1364975" y="-1105125"/>
            <a:ext cx="1488600" cy="45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742500" y="812700"/>
            <a:ext cx="34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2. </a:t>
            </a:r>
            <a:r>
              <a:rPr b="1" lang="en" sz="3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Calculate</a:t>
            </a:r>
            <a:r>
              <a:rPr b="1" lang="en" sz="3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Price </a:t>
            </a:r>
            <a:endParaRPr b="1" sz="3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6595425" y="3587063"/>
            <a:ext cx="2133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For majority of customers 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4368725" y="1252125"/>
            <a:ext cx="33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Electricity</a:t>
            </a:r>
            <a:r>
              <a:rPr lang="en" sz="23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 Rate</a:t>
            </a:r>
            <a:endParaRPr sz="2300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2716375" y="4024225"/>
            <a:ext cx="3489900" cy="646500"/>
          </a:xfrm>
          <a:prstGeom prst="frame">
            <a:avLst>
              <a:gd fmla="val 657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675" y="4121388"/>
            <a:ext cx="434076" cy="4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6941525" y="2724925"/>
            <a:ext cx="21315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Tiered Price Plan</a:t>
            </a:r>
            <a:r>
              <a:rPr lang="en"/>
              <a:t> (RPP)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6534325" y="424573"/>
            <a:ext cx="159300" cy="177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00" y="3108562"/>
            <a:ext cx="1516975" cy="12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25" y="2636338"/>
            <a:ext cx="3305174" cy="2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00" y="617300"/>
            <a:ext cx="1957510" cy="17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2750" y="809988"/>
            <a:ext cx="4141575" cy="1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6534325" y="2724925"/>
            <a:ext cx="159300" cy="19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3" type="ctrTitle"/>
          </p:nvPr>
        </p:nvSpPr>
        <p:spPr>
          <a:xfrm>
            <a:off x="7018925" y="501200"/>
            <a:ext cx="1976700" cy="7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 Low Overnight Price Plan (ULO)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7018925" y="1295000"/>
            <a:ext cx="18264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For customers who use more electricity at night and charge their electric vehicle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7018925" y="3436750"/>
            <a:ext cx="1976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For customers without smart meter in certain </a:t>
            </a:r>
            <a:r>
              <a:rPr lang="en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rural</a:t>
            </a:r>
            <a:r>
              <a:rPr lang="en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 areas</a:t>
            </a:r>
            <a:endParaRPr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2155072" y="2902200"/>
            <a:ext cx="5171400" cy="1680900"/>
          </a:xfrm>
          <a:prstGeom prst="rect">
            <a:avLst/>
          </a:prstGeom>
          <a:solidFill>
            <a:srgbClr val="69B9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357775" y="1019742"/>
            <a:ext cx="2282100" cy="1115700"/>
          </a:xfrm>
          <a:prstGeom prst="rect">
            <a:avLst/>
          </a:prstGeom>
          <a:solidFill>
            <a:srgbClr val="69B9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234" name="Google Shape;234;p33"/>
          <p:cNvSpPr txBox="1"/>
          <p:nvPr>
            <p:ph type="ctrTitle"/>
          </p:nvPr>
        </p:nvSpPr>
        <p:spPr>
          <a:xfrm>
            <a:off x="513853" y="1200883"/>
            <a:ext cx="16413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First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5" name="Google Shape;235;p33"/>
          <p:cNvSpPr txBox="1"/>
          <p:nvPr>
            <p:ph type="ctrTitle"/>
          </p:nvPr>
        </p:nvSpPr>
        <p:spPr>
          <a:xfrm>
            <a:off x="2639872" y="3184810"/>
            <a:ext cx="46674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Low-emissivity Coatings and Insulated Frames for Windows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57775" y="3184797"/>
            <a:ext cx="2282100" cy="11157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type="ctrTitle"/>
          </p:nvPr>
        </p:nvSpPr>
        <p:spPr>
          <a:xfrm>
            <a:off x="678182" y="3391808"/>
            <a:ext cx="16413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Second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2155072" y="711275"/>
            <a:ext cx="5171400" cy="16809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>
            <p:ph type="ctrTitle"/>
          </p:nvPr>
        </p:nvSpPr>
        <p:spPr>
          <a:xfrm>
            <a:off x="2558961" y="968979"/>
            <a:ext cx="4667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Apply for the Ontario Electricity Support Program</a:t>
            </a:r>
            <a:endParaRPr b="0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46591"/>
            <a:ext cx="9144001" cy="5834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6114725" y="4377925"/>
            <a:ext cx="28932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Code Demo</a:t>
            </a:r>
            <a:endParaRPr b="1" sz="37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 rot="-5400000">
            <a:off x="1699925" y="-1440075"/>
            <a:ext cx="1488600" cy="51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42500" y="688125"/>
            <a:ext cx="34899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Future Developments</a:t>
            </a:r>
            <a:r>
              <a:rPr b="1" lang="en" sz="3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b="1" sz="3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42500" y="2220275"/>
            <a:ext cx="3489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Our solution can be expanded to include more electrical companies data and update suggested actions.</a:t>
            </a:r>
            <a:endParaRPr sz="1800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800" y="3121888"/>
            <a:ext cx="4482151" cy="22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/>
          <p:nvPr/>
        </p:nvSpPr>
        <p:spPr>
          <a:xfrm>
            <a:off x="360950" y="1439675"/>
            <a:ext cx="159300" cy="195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6489" r="16439" t="0"/>
          <a:stretch/>
        </p:blipFill>
        <p:spPr>
          <a:xfrm>
            <a:off x="3196175" y="-2525"/>
            <a:ext cx="5947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 rot="5400000">
            <a:off x="1022675" y="611550"/>
            <a:ext cx="3358800" cy="42138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idx="1" type="subTitle"/>
          </p:nvPr>
        </p:nvSpPr>
        <p:spPr>
          <a:xfrm>
            <a:off x="831200" y="2314225"/>
            <a:ext cx="2856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 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36"/>
          <p:cNvSpPr txBox="1"/>
          <p:nvPr>
            <p:ph type="ctrTitle"/>
          </p:nvPr>
        </p:nvSpPr>
        <p:spPr>
          <a:xfrm>
            <a:off x="831200" y="1599475"/>
            <a:ext cx="26073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 YOU!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537875"/>
            <a:ext cx="9144000" cy="46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0" y="472450"/>
            <a:ext cx="8606100" cy="4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BTU Calculator Canada. (n.d.).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Aerotech Herman Nelson. Retrieved February 17, 2024, from https://hermannelson.com/btu-calculator-canada/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Bill calculator | Ontario Energy Board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Www.oeb.ca.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Retrieved February 17, 2024, from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https://www.oeb.ca/consumer-information-and-protection/bill-calculator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Decoding Toronto’s Utility Bills: Costs and Cutting Corners.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(2023, Sept. 26). Www.pine.ca. Retrieved February 17, 2024, from https://www.pine.ca/blog/decoding-torontos-utility-bills-costs-and-cutting-corners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Digest, W. (2023, July 3).</a:t>
            </a: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Window Sealing for Improved Efficiency: A DIY Guide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Window Digest. https://windowdigest.com/window-sealing-for-improved-efficiency-a-diy-guide/#benefits-of-improved-efficiency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Electricity rates | Ontario Energy Board.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(n.d.). Www.oeb.ca. https://www.oeb.ca/consumer-information-and-protection/electricity-rates#current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EPCOR NATURAL GAS LIMITED PARTNERSHIP.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(2023, Dec. 19). https://www.oeb.ca/sites/default/files/backgrounder-qram-epcor-20231219-en.pdf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Gurnham, M., &amp; Devakos, T.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(2021, Oct. 19). “Home Energy Spending in Ontario: Income and Regional Distribution.” Financial Accountability Office of Ontario (FAO). Retrieved February 17, 2024, from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https://www.fao-on.org/en/Blog/Publications/home-energy-2021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9" name="Google Shape;269;p37"/>
          <p:cNvSpPr txBox="1"/>
          <p:nvPr>
            <p:ph type="ctrTitle"/>
          </p:nvPr>
        </p:nvSpPr>
        <p:spPr>
          <a:xfrm>
            <a:off x="107126" y="96425"/>
            <a:ext cx="2027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8656500" y="537875"/>
            <a:ext cx="487500" cy="4612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0" y="537875"/>
            <a:ext cx="9144000" cy="46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0" y="491000"/>
            <a:ext cx="8606100" cy="4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Hydro One. (n.d.). Www.hydroone.com. Retrieved February 17, 2024, from https://www.hydroone.com/rates-and-billing/rates-and-charges/electricity-pricing-and-costs#TOU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Heating Degree Days (18°C) - Annual data for Toronto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Amateur Weather Statistics for Toronto, Ontario. https://toronto.weatherstats.ca/charts/hdd-yearly.html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Hydro One Networks Inc. TARIFF OF RATES AND CHARGES Effective and Implementation Date. (2024, Dec. 14). https://www.hydroone.com/abouthydroone/RegulatoryInformation/rateschedules/Documents/2024_Rate_Schedules.pdf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Insulation Calculator.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(n.d.).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The Home Depot. Retrieved February 17, 2024, from https://secure2.homedepot.com/account/view/calculator/insulation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Limited, HydroOttowa. (n.d.). Electricity Rate Selection | Hydro Ottawa. Hydroottawa.com. https://hydroottawa.com/en/accounts-services/accounts/electricity-rate-selection</a:t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Natural gas rates | Ontario Energy Board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Www.oeb.ca. Retrieved February 17, 2024, from https://www.oeb.ca/consumer-information-and-protection/natural-gas-rates#seasons</a:t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Residential electricity rates - Toronto Hydro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(2019). Torontohydro.com. https://www.torontohydro.com/for-home/rates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Residential Electricity Rates | Elexicon Energy Inc. (n.d.).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Elexiconenergy.com. Retrieved February 17, 2024, from https://elexiconenergy.com/for-home/account-billing/rates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7" name="Google Shape;277;p38"/>
          <p:cNvSpPr txBox="1"/>
          <p:nvPr>
            <p:ph type="ctrTitle"/>
          </p:nvPr>
        </p:nvSpPr>
        <p:spPr>
          <a:xfrm>
            <a:off x="107126" y="96425"/>
            <a:ext cx="2027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8656500" y="537875"/>
            <a:ext cx="487500" cy="4612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0" y="537875"/>
            <a:ext cx="9144000" cy="46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0" y="479400"/>
            <a:ext cx="8606100" cy="4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Residential Natural Gas Rates | Enbridge Gas. (n.d.). Www.enbridgegas.com. Retrieved February 18, 2024, from https://www.enbridgegas.com/en/residential/my-account/rates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R-Value of Building Materials. (n.d.).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Alaska Housing Finance Corporation.</a:t>
            </a: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Retrieved February 17, 2024, from https://www.ahfc.us/iceimages/manuals/building_manual_ap_1.pdf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Select Ontario Electricity Provider. (n.d.). 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EnergyRates.ca. Retrieved February 17, 2024, from https://energyrates.ca/select-ontario-electricity-provider/?prefix=m3j&amp;plan=residential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Toronto: Cost of Living, Salaries, Prices for Rent &amp; food.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(2024, Feb. 10). Livingcost.org. Retrieved February 17, 2024, from https://livingcost.org/cost/canada/on/toronto‌</a:t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Time-of-Use Pricing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Alectra Utilities. https://alectrautilities.com/time-use-pricing</a:t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Types of Insulation and R-Value Insulation Chart.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 (n.d.). The Home Depot. Retrieved February 17, 2024, from https://www.homedepot.ca/en/home/ideas-how-to/home-repair-and-maintenance/how-to-choose-insulation.html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Types of Insulation</a:t>
            </a: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(2019). The Home Depot. Retrieved February 17, 2024, from https://www.homedepot.com/c/ab/types-of-insulation/9ba683603be9fa5395fab902f82532f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Presentation format from Slidesgo 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5" name="Google Shape;285;p39"/>
          <p:cNvSpPr txBox="1"/>
          <p:nvPr>
            <p:ph type="ctrTitle"/>
          </p:nvPr>
        </p:nvSpPr>
        <p:spPr>
          <a:xfrm>
            <a:off x="107126" y="96425"/>
            <a:ext cx="2027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8656500" y="537875"/>
            <a:ext cx="487500" cy="4612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>
            <a:off x="0" y="537875"/>
            <a:ext cx="9144000" cy="46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0" y="479400"/>
            <a:ext cx="8606100" cy="4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Lunato, T. (2019, January 30). </a:t>
            </a:r>
            <a:r>
              <a:rPr i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5 Tips for Working on Group Projects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Herzing University. https://www.herzing.edu/blog/5-tips-working-group-projects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https://img.freepik.com/free-vector/tiny-business-person-career-directions-opportunities-female-character-with-plans-future-job-positive-vision-flat-vector-illustration-success-strategy-life-goal-concept-banner_74855-22562.jpg 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11 Hacks To Help You Save On Heating This Winter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(2021, July 12). GEICO Living. https://living.geico.com/saving/money/how-to-slash-your-heating-bill/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calculate pictures - Google Search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Www.google.com. Retrieved February 18, 2024, from https://www.google.com/search?q=calculate+pictures&amp;tbm=isch#imgrc=ujEeUz8WcZTr4M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Energy Consumption free icons designed by Freepik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Flaticon. Retrieved February 18, 2024, from https://www.flaticon.com/free-icon/energy-consumption_2959609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Inflation calculator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(n.d.). Www.ons.gov.uk. https://www.ons.gov.uk/visualisations/dvc1833/calculator/index.html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Hydro One</a:t>
            </a:r>
            <a:r>
              <a:rPr lang="en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(n.d.). Www.hydroone.com. https://www.hydroone.com/rates-and-billing/rates-and-charges/electricity-pricing-and-costs#TOU</a:t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3" name="Google Shape;293;p40"/>
          <p:cNvSpPr txBox="1"/>
          <p:nvPr>
            <p:ph type="ctrTitle"/>
          </p:nvPr>
        </p:nvSpPr>
        <p:spPr>
          <a:xfrm>
            <a:off x="107126" y="96425"/>
            <a:ext cx="20277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8656500" y="537875"/>
            <a:ext cx="487500" cy="4612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" y="-1112"/>
            <a:ext cx="9143999" cy="514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4622450" y="3668000"/>
            <a:ext cx="5001000" cy="6318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Current Issue</a:t>
            </a:r>
            <a:endParaRPr b="1" sz="4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subTitle"/>
          </p:nvPr>
        </p:nvSpPr>
        <p:spPr>
          <a:xfrm flipH="1">
            <a:off x="1179375" y="2396100"/>
            <a:ext cx="29910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Central heating rates are becoming incredibly expensive and financially unsustainable </a:t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Cost in W</a:t>
            </a:r>
            <a:r>
              <a:rPr lang="en"/>
              <a:t>inter</a:t>
            </a:r>
            <a:r>
              <a:rPr lang="en"/>
              <a:t> 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899" y="1861100"/>
            <a:ext cx="1231550" cy="1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53436" r="0" t="0"/>
          <a:stretch/>
        </p:blipFill>
        <p:spPr>
          <a:xfrm>
            <a:off x="5692750" y="-54200"/>
            <a:ext cx="3632676" cy="5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0" y="2632200"/>
            <a:ext cx="9144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6498925" y="3146700"/>
            <a:ext cx="22563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Differences in electricity subsidies depending on income</a:t>
            </a:r>
            <a:endParaRPr b="1" sz="15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(Gurnham &amp; Devakos, 2021, p.1)</a:t>
            </a:r>
            <a:endParaRPr b="1" sz="15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8" name="Google Shape;148;p25"/>
          <p:cNvSpPr txBox="1"/>
          <p:nvPr>
            <p:ph idx="2" type="ctrTitle"/>
          </p:nvPr>
        </p:nvSpPr>
        <p:spPr>
          <a:xfrm>
            <a:off x="871100" y="3137700"/>
            <a:ext cx="21612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“In 2019, the average Ontario household spent $2,128 on home energy”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(Gurnham &amp; Devakos, 2021, p.1)</a:t>
            </a:r>
            <a:endParaRPr b="0" sz="1300"/>
          </a:p>
        </p:txBody>
      </p:sp>
      <p:sp>
        <p:nvSpPr>
          <p:cNvPr id="149" name="Google Shape;149;p25"/>
          <p:cNvSpPr txBox="1"/>
          <p:nvPr>
            <p:ph idx="5" type="ctrTitle"/>
          </p:nvPr>
        </p:nvSpPr>
        <p:spPr>
          <a:xfrm>
            <a:off x="3882913" y="3137700"/>
            <a:ext cx="1816800" cy="15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4.6 per cent (Lowest income)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1.2 per cent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</a:t>
            </a:r>
            <a:r>
              <a:rPr lang="en" sz="1500"/>
              <a:t>Highest</a:t>
            </a:r>
            <a:r>
              <a:rPr lang="en" sz="1500"/>
              <a:t> income)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(Gurnham &amp; Devakos, 2021, p.1)</a:t>
            </a:r>
            <a:endParaRPr sz="1500"/>
          </a:p>
        </p:txBody>
      </p:sp>
      <p:sp>
        <p:nvSpPr>
          <p:cNvPr id="150" name="Google Shape;150;p25"/>
          <p:cNvSpPr/>
          <p:nvPr/>
        </p:nvSpPr>
        <p:spPr>
          <a:xfrm flipH="1" rot="10800000">
            <a:off x="0" y="2424900"/>
            <a:ext cx="91389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538" y="111725"/>
            <a:ext cx="3267825" cy="2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6340" l="12186" r="2116" t="0"/>
          <a:stretch/>
        </p:blipFill>
        <p:spPr>
          <a:xfrm>
            <a:off x="5060275" y="338937"/>
            <a:ext cx="1519924" cy="16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686200" y="2787600"/>
            <a:ext cx="637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</a:t>
            </a:r>
            <a:endParaRPr b="1" sz="21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3592563" y="2787600"/>
            <a:ext cx="637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 </a:t>
            </a:r>
            <a:endParaRPr b="1" sz="21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203375" y="2796600"/>
            <a:ext cx="637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3. </a:t>
            </a:r>
            <a:endParaRPr b="1" sz="21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2525" r="38463" t="0"/>
          <a:stretch/>
        </p:blipFill>
        <p:spPr>
          <a:xfrm>
            <a:off x="593275" y="170525"/>
            <a:ext cx="3994526" cy="46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 rot="-5400000">
            <a:off x="5755950" y="-15650"/>
            <a:ext cx="2522400" cy="33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ctrTitle"/>
          </p:nvPr>
        </p:nvSpPr>
        <p:spPr>
          <a:xfrm>
            <a:off x="5683325" y="80942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Are Heating Costs Especially High in the Winter?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5868150" y="3150775"/>
            <a:ext cx="29565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Livvic"/>
              <a:buChar char="●"/>
            </a:pPr>
            <a:r>
              <a:rPr b="1" lang="en" sz="1700">
                <a:solidFill>
                  <a:schemeClr val="accent4"/>
                </a:solidFill>
                <a:latin typeface="Livvic"/>
                <a:ea typeface="Livvic"/>
                <a:cs typeface="Livvic"/>
                <a:sym typeface="Livvic"/>
              </a:rPr>
              <a:t>Natural gas</a:t>
            </a:r>
            <a:r>
              <a:rPr lang="en" sz="17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 is our main source of energy </a:t>
            </a:r>
            <a:endParaRPr sz="1700">
              <a:solidFill>
                <a:schemeClr val="accen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Livvic"/>
              <a:buChar char="●"/>
            </a:pPr>
            <a:r>
              <a:rPr b="1" lang="en" sz="1700">
                <a:solidFill>
                  <a:schemeClr val="accent4"/>
                </a:solidFill>
                <a:latin typeface="Livvic"/>
                <a:ea typeface="Livvic"/>
                <a:cs typeface="Livvic"/>
                <a:sym typeface="Livvic"/>
              </a:rPr>
              <a:t>More expensive</a:t>
            </a:r>
            <a:r>
              <a:rPr b="1" lang="en" sz="1700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17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in the Winter months</a:t>
            </a:r>
            <a:endParaRPr b="1" sz="1700">
              <a:solidFill>
                <a:srgbClr val="21212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Livvic"/>
                <a:ea typeface="Livvic"/>
                <a:cs typeface="Livvic"/>
                <a:sym typeface="Livvic"/>
              </a:rPr>
              <a:t>(Natural gas rates, n.d)</a:t>
            </a:r>
            <a:endParaRPr sz="1000">
              <a:solidFill>
                <a:srgbClr val="21212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4" name="Google Shape;164;p26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1280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536325" y="741975"/>
            <a:ext cx="4469700" cy="6318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Our Solution</a:t>
            </a:r>
            <a:endParaRPr b="1" sz="43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1133500" y="2849950"/>
            <a:ext cx="4776000" cy="17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1593563" y="3221950"/>
            <a:ext cx="38574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Livvic Light"/>
                <a:ea typeface="Livvic Light"/>
                <a:cs typeface="Livvic Light"/>
                <a:sym typeface="Livvic Light"/>
              </a:rPr>
              <a:t>Review the information given by the user and offer suggestion on how to lower heating costs </a:t>
            </a:r>
            <a:endParaRPr sz="1700">
              <a:solidFill>
                <a:schemeClr val="lt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178" name="Google Shape;178;p28"/>
          <p:cNvSpPr txBox="1"/>
          <p:nvPr>
            <p:ph type="ctrTitle"/>
          </p:nvPr>
        </p:nvSpPr>
        <p:spPr>
          <a:xfrm rot="5400000">
            <a:off x="6381225" y="1728775"/>
            <a:ext cx="3510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Calculating User Heating Costs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-6804" r="-6600" t="0"/>
          <a:stretch/>
        </p:blipFill>
        <p:spPr>
          <a:xfrm>
            <a:off x="805425" y="-69850"/>
            <a:ext cx="5418649" cy="29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 rot="-5400000">
            <a:off x="2722275" y="-2325725"/>
            <a:ext cx="1731000" cy="723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032625" y="958525"/>
            <a:ext cx="5838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vvic"/>
              <a:buAutoNum type="arabicPeriod"/>
            </a:pPr>
            <a:r>
              <a:rPr b="1" lang="en" sz="31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Calculate Required BTUs </a:t>
            </a:r>
            <a:endParaRPr b="1" sz="31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19350" y="2561225"/>
            <a:ext cx="84615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Livvic Light"/>
                <a:ea typeface="Livvic Light"/>
                <a:cs typeface="Livvic Light"/>
                <a:sym typeface="Livvic Light"/>
              </a:rPr>
              <a:t>Number of Square Feet * </a:t>
            </a:r>
            <a:r>
              <a:rPr b="1" lang="en" sz="2400">
                <a:solidFill>
                  <a:schemeClr val="accent2"/>
                </a:solidFill>
                <a:latin typeface="Livvic"/>
                <a:ea typeface="Livvic"/>
                <a:cs typeface="Livvic"/>
                <a:sym typeface="Livvic"/>
              </a:rPr>
              <a:t>Temperature difference factor</a:t>
            </a:r>
            <a:r>
              <a:rPr lang="en" sz="2400">
                <a:solidFill>
                  <a:schemeClr val="accent2"/>
                </a:solidFill>
                <a:latin typeface="Livvic Light"/>
                <a:ea typeface="Livvic Light"/>
                <a:cs typeface="Livvic Light"/>
                <a:sym typeface="Livvic Light"/>
              </a:rPr>
              <a:t> * Insulation factor</a:t>
            </a:r>
            <a:endParaRPr sz="2400">
              <a:solidFill>
                <a:schemeClr val="accent2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= 0.2(Difference Factor) + (Outdoor Temperature - Desired Indoor Temperature)</a:t>
            </a:r>
            <a:endParaRPr sz="2400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2133300" y="4854900"/>
            <a:ext cx="7010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(Hydro one,  n,d,)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3" name="Google Shape;193;p30"/>
          <p:cNvSpPr/>
          <p:nvPr/>
        </p:nvSpPr>
        <p:spPr>
          <a:xfrm rot="-5400000">
            <a:off x="1486325" y="-1226400"/>
            <a:ext cx="1245900" cy="45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742500" y="709800"/>
            <a:ext cx="348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2</a:t>
            </a:r>
            <a:r>
              <a:rPr b="1" lang="en" sz="3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. Calculate Price </a:t>
            </a:r>
            <a:endParaRPr b="1" sz="3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4368725" y="1009500"/>
            <a:ext cx="33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Gas </a:t>
            </a:r>
            <a:r>
              <a:rPr lang="en" sz="23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Rate</a:t>
            </a:r>
            <a:endParaRPr sz="2300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graphicFrame>
        <p:nvGraphicFramePr>
          <p:cNvPr id="196" name="Google Shape;196;p30"/>
          <p:cNvGraphicFramePr/>
          <p:nvPr/>
        </p:nvGraphicFramePr>
        <p:xfrm>
          <a:off x="1217225" y="20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{CB8B5AB6-AE44-452D-A491-7626BDC4FCF1}</a:tableStyleId>
              </a:tblPr>
              <a:tblGrid>
                <a:gridCol w="4783125"/>
                <a:gridCol w="2080200"/>
              </a:tblGrid>
              <a:tr h="5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Utility Name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Gas Supply Charge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7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Enbridge Gas Inc. - Union South Rate Zone*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19.2506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Enbridge Gas Inc. - Union North East Rate Zone**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18.2917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Enbridge Gas Inc. - Union North West Rate Zone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11.4990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Enbridge Gas Inc.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13.7883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EPCOR Natural Gas Limited Partnership (Aylmer)***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20.8848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EPCOR Natural Gas Limited Partnership (South Bruce)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15.4105 ¢/m</a:t>
                      </a:r>
                      <a:r>
                        <a:rPr baseline="30000" lang="en" sz="1100">
                          <a:highlight>
                            <a:srgbClr val="FFFFFF"/>
                          </a:highlight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